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  <p:sldMasterId id="2147483714" r:id="rId2"/>
  </p:sldMasterIdLst>
  <p:notesMasterIdLst>
    <p:notesMasterId r:id="rId4"/>
  </p:notesMasterIdLst>
  <p:handoutMasterIdLst>
    <p:handoutMasterId r:id="rId5"/>
  </p:handoutMasterIdLst>
  <p:sldIdLst>
    <p:sldId id="75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ndrej Javorka" initials="OJ" lastIdx="3" clrIdx="0"/>
  <p:cmAuthor id="1" name="javorka" initials="j" lastIdx="4" clrIdx="1"/>
  <p:cmAuthor id="2" name="Martin Kostic" initials="MK" lastIdx="2" clrIdx="2">
    <p:extLst>
      <p:ext uri="{19B8F6BF-5375-455C-9EA6-DF929625EA0E}">
        <p15:presenceInfo xmlns:p15="http://schemas.microsoft.com/office/powerpoint/2012/main" userId="50fd899ff7b53012" providerId="Windows Live"/>
      </p:ext>
    </p:extLst>
  </p:cmAuthor>
  <p:cmAuthor id="3" name="Viktor Škulec" initials="VŠ" lastIdx="1" clrIdx="3">
    <p:extLst/>
  </p:cmAuthor>
  <p:cmAuthor id="4" name="Viktor Skulec" initials="VS" lastIdx="1" clrIdx="4">
    <p:extLst>
      <p:ext uri="{19B8F6BF-5375-455C-9EA6-DF929625EA0E}">
        <p15:presenceInfo xmlns:p15="http://schemas.microsoft.com/office/powerpoint/2012/main" userId="6906decb08c04d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619"/>
    <a:srgbClr val="710054"/>
    <a:srgbClr val="F8971D"/>
    <a:srgbClr val="E6DECB"/>
    <a:srgbClr val="EDEBD1"/>
    <a:srgbClr val="E2DBC6"/>
    <a:srgbClr val="830055"/>
    <a:srgbClr val="62AC1E"/>
    <a:srgbClr val="D69121"/>
    <a:srgbClr val="9072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Štýl s motívom 1 - zvýrazneni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Štýl s motívom 1 - zvýrazneni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Štýl s motívom 1 - zvýrazneni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redný štýl 4 - zvýrazneni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80124" autoAdjust="0"/>
  </p:normalViewPr>
  <p:slideViewPr>
    <p:cSldViewPr>
      <p:cViewPr varScale="1">
        <p:scale>
          <a:sx n="91" d="100"/>
          <a:sy n="91" d="100"/>
        </p:scale>
        <p:origin x="23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9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174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11FD2-E206-4E51-B9EF-A5A0FA5BEBBA}" type="datetimeFigureOut">
              <a:rPr lang="sk-SK" smtClean="0"/>
              <a:pPr/>
              <a:t>12.4.2017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0BDD6-CE96-4295-A329-0EA3B69233E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60673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84B32CD-CC40-4151-82B0-35F2C85489AA}" type="datetimeFigureOut">
              <a:rPr lang="sk-SK"/>
              <a:pPr>
                <a:defRPr/>
              </a:pPr>
              <a:t>11.4.2017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noProof="0"/>
              <a:t>Kliknite sem a upravte štýly predlohy textu.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6F1A587-FEC9-4AB8-BF84-8B98D0E9FEB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9955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Základná </a:t>
            </a:r>
            <a:r>
              <a:rPr lang="cs-CZ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potreba</a:t>
            </a:r>
            <a:endParaRPr lang="sk-SK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využíváme každý de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ň, prakticky celú pracovnú dobu. Začali sme ho využívať v roku 2012, od tej doby to využíva väčšina oddelení v banke. Základnou potrebou prijatia Qliku do spoločnosti bolo zrýchlenie BI. Odvetvie si uvedomilo tú možnosť, že dáta budú pribúdať a budú rýchlejšie. Bolo vidieť, že doba je zdravá na riešenie, ktoré nie je SQL, nie je DWH, ktorý bude niečo viac... Používame to ako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praconvý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nástrojm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nejdeme naspäť do Excelu, nejdeme do PPT, nejdeme do Wordu či SQL. Naozaj zostávame v tejto jednej aplikácii. Riešime v nej otázky, odpovede, monitoring, reporting, analytiku. </a:t>
            </a:r>
          </a:p>
          <a:p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Spolupráca s 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EMARKom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bola vždy bezproblémová. Bolo to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viacmenej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profesionálne stretnutie s ľuďmi, ktorí boli vždy ochotní pomôcť. Bolo to vždy strašne interaktívne a správne, neprišlo mi to pod nátlakom – poďme vytvoriť problém a vyriešiť ho alebo ho neriešiť – bolo to vždy veľmi účelné a to sa mi páčilo.</a:t>
            </a:r>
          </a:p>
          <a:p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Najefektívnejšie pracuje s 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Qlikom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Risk oddelenie, ale veľmi efektívne začínajú pracovať BI, CRM a 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Product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Department. Základnou potrebou prijatia Qliku do spoločnosti bolo zrýchlenie BI – odvetvie si uvedomilo tú možnosť toho, že dáta môžu ísť rýchlejšie. Nebolo úplne potrebné riešiť jeden väčší,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nevyriešiteľný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problém, ale bolo vidno, že doba dozrela na riešenia, ktoré nie sú SQL, DWH, ale je niečo viac.</a:t>
            </a:r>
          </a:p>
          <a:p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Bolo to kvôli tomu, že sme videli zefektívniť využívanie dát.</a:t>
            </a:r>
          </a:p>
          <a:p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Qliku sme boli schopní vytvoriť monitoring procesu, sme schopní vidieť všetky žiadosti naraz – ktoré sú a nie sú vyriešené a sme veľmi rýchlo schopní preklikať sa ku konkrétnej problémovej, hovoríme tomu ako z helikoptéry, ale zároveň máme všetko pod lupou, že máme všetko pod kontrolou.</a:t>
            </a:r>
          </a:p>
          <a:p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k-S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 ukážky použitia Qliku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Online monitoring – z helikoptéry pozorovať čo sa deje oveľa častejšie ako predtým</a:t>
            </a:r>
          </a:p>
          <a:p>
            <a:pPr lvl="0"/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Schvalovací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proces úverov z helikoptéry, ale zároveň tam vidíte mnoho detailov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Zložitý proces pri žiadosti o úver a stávalo sa, že mnoho žiadostí nebolo vybavených načas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Prehľad žiadostí o úver, dnes už nestoja žiadosti kvôli tomu, že nikto nevie kde sú</a:t>
            </a:r>
          </a:p>
          <a:p>
            <a:pPr lvl="0"/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Dashboard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priemerný počet nevyriešených žiadostí, ako dlho čakali – fronty na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schvalovanie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Prehľad dielčích krokov pri schvaľovaní žiadostí</a:t>
            </a:r>
          </a:p>
          <a:p>
            <a:pPr lvl="0"/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to helikoptéra, ale som ihneď schopný identifikovať žiadosť, ktorá nie je na svojom mieste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Vyriešili problémy na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underwritingu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nebol problém behom minúty zistiť aktuálny stav a potom pokračovať v práci – manažérsky a čo sa týka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underwritingu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tak tam to prebiehalo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 niekoľkých mesiacoch je vidno veľký skok v indikátoroch času strávenom na fronte. Je to úplne krásne čisté – nie sú tam extrémy typu 30 – 40 dní na fronte. Ak klient na to nereaguje po 19 dňoch žiadosť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expiruje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Relatívne rýchlo sme schopní zistiť operatívnu činnosť celého procesu – z helikoptéry.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Prehľad výkonnosti jednotlivých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underwriterov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kto má ako voľné ruky – kapacitu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Dá sa klikať keď treba – napríklad len CZ alebo SK žiadosti</a:t>
            </a:r>
          </a:p>
          <a:p>
            <a:pPr lvl="0"/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Výhody</a:t>
            </a:r>
          </a:p>
          <a:p>
            <a:pPr lvl="1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je to aktuálne, netreba čakať na email, to doteraz nefungovalo. Väčšina reportov keď bola na dennej báze, boli dosť aktuálne, väčšina však bola ešte menej</a:t>
            </a:r>
          </a:p>
          <a:p>
            <a:pPr lvl="1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jednoduchý prístup – môžete to byť kdekoľvek a je to vždy dostupné na pár klikov</a:t>
            </a:r>
          </a:p>
          <a:p>
            <a:pPr lvl="1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identifikácia extrémov – veľmi často sa dostávali chyby, lebo nefungovala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expirácia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nefungovali lehoty a 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schvalovalo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 aj to čo malo byť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expirované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Pomohlo to znížiť počet sťažností od klientov</a:t>
            </a:r>
          </a:p>
          <a:p>
            <a:pPr lvl="1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zrýchlenie riešenia incidentov – o incidentoch sme vedeli skôr ako nám to povedal klient alebo IT </a:t>
            </a:r>
          </a:p>
          <a:p>
            <a:pPr lvl="1"/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k-S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Štandardný výpočet ceny úveru – ako sa to dá v Qliku zvládnuť rýchlo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Efektívne počítanie ceny úveru, očakávanú straty </a:t>
            </a: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Veľká úspora času pri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</a:t>
            </a:r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risk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costs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Vyjadrenie očakávanej straty v rámci výpočtu </a:t>
            </a:r>
            <a:r>
              <a:rPr lang="sk-SK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profitability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k-S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Pohľad na delikvenciu podľa počtu dní</a:t>
            </a:r>
          </a:p>
          <a:p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k-S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MIS ZUNO a ako rýchlo sme ho vytvorili</a:t>
            </a:r>
          </a:p>
          <a:p>
            <a:pPr lvl="0"/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NPrinting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inteligentná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distribúcia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reportov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čo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majú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NPrinting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 pár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klikov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v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Exceli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robili 10 dní v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mesiaci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NPrintingu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boli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schopní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vytvoriť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komplet MIS za risk – je to na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kliky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konci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mesiaca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robíme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nejaký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board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Rôzne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reporty 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Vymyslíte si report XLS, PDF,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obrázok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Zhrnutie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Plusy: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Zdroj jednej pravdy  (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používajú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užívatelia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naprieč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bankou)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Jednoduchý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prístup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(publikované,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prístupné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 webového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prehliadača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Takmer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všetko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ide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automatizovať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QVD –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možnosť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dátovej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automatizácie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rýchlosť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Dátová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nezávislosť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Oracle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MS, CSV, Excel)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Prijateľne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náročná syntax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Zuno začalo s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projektom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keď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končilo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tradičné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BI, u nich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ešte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stále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nabiehalo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DWH, ale zároveň už začínalo s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Qlikom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tu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ukázalo,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ktorý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tých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dvoch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prístupov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 poradí s 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problémami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lepšie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CB115F-2C62-4126-BD14-93D02EBF3D4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6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77BED-D160-4E57-B504-EE0C08865B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E3302-DD5F-4A94-96CA-E07D4C3473E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2455A-A2BF-40FE-9ADD-75ADE75A10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910B8-4464-4046-9782-195CFAD79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001419"/>
          </a:xfrm>
          <a:prstGeom prst="rect">
            <a:avLst/>
          </a:prstGeom>
        </p:spPr>
        <p:txBody>
          <a:bodyPr/>
          <a:lstStyle>
            <a:lvl1pPr marL="358775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2000"/>
            </a:lvl1pPr>
            <a:lvl2pPr marL="72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800"/>
            </a:lvl2pPr>
            <a:lvl3pPr marL="108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600"/>
            </a:lvl3pPr>
            <a:lvl4pPr marL="144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400"/>
            </a:lvl4pPr>
            <a:lvl5pPr marL="180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58775" lvl="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400" b="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720000" lvl="1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1080000" lvl="2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8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440000" lvl="3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6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00000" lvl="4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4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038600" cy="5001419"/>
          </a:xfrm>
          <a:prstGeom prst="rect">
            <a:avLst/>
          </a:prstGeom>
        </p:spPr>
        <p:txBody>
          <a:bodyPr/>
          <a:lstStyle>
            <a:lvl1pPr marL="358775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2000"/>
            </a:lvl1pPr>
            <a:lvl2pPr marL="72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800"/>
            </a:lvl2pPr>
            <a:lvl3pPr marL="108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600"/>
            </a:lvl3pPr>
            <a:lvl4pPr marL="144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400"/>
            </a:lvl4pPr>
            <a:lvl5pPr marL="180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58775" lvl="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400" b="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720000" lvl="1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1080000" lvl="2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8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440000" lvl="3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6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00000" lvl="4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4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2149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2388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4326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5243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9572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7138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8444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748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910B8-4464-4046-9782-195CFAD793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9620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8967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2830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458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68BE5-B0FE-41F6-A491-B2F479242D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ED3E-0D64-498E-9B85-EE674911FF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EB57D-FDFB-4688-80BE-F4757F7E9E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E9440-79BD-4F38-A925-2B451C3F248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E77A4-ADE8-401A-BF54-2F65506E75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6D219-8981-4C1B-AD9D-23693EF306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A960F-04DA-43CE-B366-89769E10E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49874EC-233F-443B-BCCA-0F4C8BED5E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8" r:id="rId12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26A8E-D41E-4A3A-A04A-671A222737BC}" type="datetimeFigureOut">
              <a:rPr lang="sk-SK" smtClean="0"/>
              <a:t>11.4.2017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33EF5-64BF-4585-8CCB-D9E5BFFA01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2481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 idx="4294967295"/>
          </p:nvPr>
        </p:nvSpPr>
        <p:spPr>
          <a:xfrm>
            <a:off x="586408" y="548680"/>
            <a:ext cx="8090453" cy="984542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sk-SK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ZUNO Bank: Pohľad z helikoptéry, </a:t>
            </a:r>
            <a:br>
              <a:rPr lang="sk-SK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sk-SK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ale pod lupou</a:t>
            </a:r>
            <a:endParaRPr lang="en-GB" sz="3200" b="1" dirty="0">
              <a:solidFill>
                <a:srgbClr val="830055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263506" y="4242495"/>
            <a:ext cx="184731" cy="182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tabLst>
                <a:tab pos="196454" algn="l"/>
                <a:tab pos="467916" algn="l"/>
              </a:tabLst>
            </a:pPr>
            <a:endParaRPr lang="sk-SK" sz="450"/>
          </a:p>
        </p:txBody>
      </p:sp>
      <p:sp>
        <p:nvSpPr>
          <p:cNvPr id="4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516835" y="1808820"/>
            <a:ext cx="8160026" cy="45725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1400" b="1" i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„Sme veľmi rýchlo schopní preklikať sa ku konkrétnej problémovej žiadosti o úver. Voláme to pohľad ako z helikoptéry, ale zároveň máme všetko pod lupou a teda aj pod kontrolou.“</a:t>
            </a: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	</a:t>
            </a: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r>
              <a:rPr lang="sk-SK" sz="1400" b="1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Qlik</a:t>
            </a:r>
            <a:r>
              <a:rPr lang="sk-SK" sz="1400" b="1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</a:t>
            </a:r>
            <a:r>
              <a:rPr lang="sk-SK" sz="1400" b="1" dirty="0" err="1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Sense</a:t>
            </a:r>
            <a:r>
              <a:rPr lang="sk-SK" sz="1400" b="1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v banke: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Dlhá história Qliku – používajú takmer všetky oddelenia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Zrýchlenie BI – vyšší rýchlostný stupeň oproti DWH či SQL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Proces schvaľovania úverov pod palcom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Qlik</a:t>
            </a: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= jediný zdroj pravdy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Veľký skok v dĺžke čakania žiadostí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Zrýchlenie riešenia incidentov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Zautomatizovanie reportov pre predstavenstvo a dozornú radu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Menej nevyriešených žiadostí, menej sťažností klientov</a:t>
            </a:r>
          </a:p>
          <a:p>
            <a:pPr marL="403622" indent="-403622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Reporty na pár klikov namiesto 10 dní</a:t>
            </a: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4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3933056"/>
            <a:ext cx="3616060" cy="120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31087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lastný návr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14191</TotalTime>
  <Words>45</Words>
  <Application>Microsoft Office PowerPoint</Application>
  <PresentationFormat>Prezentácia na obrazovke (4:3)</PresentationFormat>
  <Paragraphs>66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Open Sans Light</vt:lpstr>
      <vt:lpstr>Segoe UI</vt:lpstr>
      <vt:lpstr>Segoe UI Black</vt:lpstr>
      <vt:lpstr>Segoe UI Semibold</vt:lpstr>
      <vt:lpstr>Verdana</vt:lpstr>
      <vt:lpstr>1_Default Design</vt:lpstr>
      <vt:lpstr>Vlastný návrh</vt:lpstr>
      <vt:lpstr>ZUNO Bank: Pohľad z helikoptéry,  ale pod lupou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pv</dc:creator>
  <cp:lastModifiedBy>Viktor Skulec</cp:lastModifiedBy>
  <cp:revision>1934</cp:revision>
  <dcterms:created xsi:type="dcterms:W3CDTF">2010-02-12T11:39:52Z</dcterms:created>
  <dcterms:modified xsi:type="dcterms:W3CDTF">2017-04-12T09:59:26Z</dcterms:modified>
</cp:coreProperties>
</file>