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1DADF-001C-4537-965D-153BDD26FC6F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2857B-93F3-4DA2-BF76-A98B9298B27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886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sz="1200" b="1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COOP JEDNOTA Nové</a:t>
            </a:r>
            <a:r>
              <a:rPr lang="sk-SK" sz="1200" b="1" i="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Zámky</a:t>
            </a:r>
          </a:p>
          <a:p>
            <a:endParaRPr lang="sk-SK" sz="1200" b="1" i="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k-SK" sz="1200" b="1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Profil</a:t>
            </a:r>
          </a:p>
          <a:p>
            <a:r>
              <a:rPr lang="sk-S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Coop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Jednota Nové Zámky</a:t>
            </a:r>
            <a:r>
              <a:rPr lang="sk-SK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Liptovský Mikuláš sú 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súčasťou skupiny COOP Jednota Slovensko, ktorá je lídrom medzi maloobchodnými reťazcami v Slovenskej republike. Skupina COOP Jednota Slovensko je najväčším predajcom potravín na Slovensku ako aj obchodným reťazcom s najväčším počtom predajní.</a:t>
            </a:r>
          </a:p>
          <a:p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k-SK" sz="1200" b="1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Cieľ / potreba</a:t>
            </a:r>
          </a:p>
          <a:p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Zefektívniť tvorbu analýz z veľkého množstva údajov zo zákazníckych kariet a zlepšiť využitie dostupných informácií pre potreby rozhodovania v oblasti marketingu. Odstrániť limit </a:t>
            </a:r>
            <a:r>
              <a:rPr lang="sk-S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MISu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umožniť maximálnu mieru detailnosti pri analýzach (až na úroveň jednotlivých tovarových kódov). Zabezpečiť odpovede na akékoľvek ad-hoc otázky ohľadom predaja, produktov, zákazníkov a marketingových akciách, zlepšiť finančný reporting a odbremeniť IT oddelenie od prípravy analýz pre užívateľov.</a:t>
            </a:r>
          </a:p>
          <a:p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k-SK" sz="1200" b="1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Riešenie</a:t>
            </a:r>
          </a:p>
          <a:p>
            <a:r>
              <a:rPr lang="sk-S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QlikView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denne spracováva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viac ako 400 miliónov záznamov zo zákazníckych kariet, o predaji, marketingových akciách, informáciách o produktoch zo supermarketov a obchodov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 automaticky pripravuje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analýzy na dennej báze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 ktorými užívatelia pracujú s cieľom zlepšiť efektivitu marketingových kampaní a využiť potenciál z poznania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zákazníckeho správania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Ďalšie analýzy v </a:t>
            </a:r>
            <a:r>
              <a:rPr lang="sk-S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QlikView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sú zamerané na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riadenie prevádzok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(napr. efektivita a vyťaženosť pokladní, storná na prevádzkach,..) a zlepšenie </a:t>
            </a:r>
            <a:r>
              <a:rPr lang="sk-SK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finačného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reportingu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k-SK" sz="1200" b="1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Výsledky</a:t>
            </a:r>
          </a:p>
          <a:p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Komfortnejšia práca so stovkami miliónov údajov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kvalitatívne nové informácie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pre užívateľov – dostupné kedykoľvek bez potreby čakania na ich spracovanie IT oddelením, možnosť odpovedí na akékoľvek ad-hoc otázky, flexibilná tvorba analýz samotnými užívateľmi</a:t>
            </a:r>
          </a:p>
          <a:p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Zvýšenie efektivity marketingových kampaní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podpora pri plánovaní, realizácií, vyhodnocovaní a aktívnom prijímaní rozhodnutí aj priamo za behu marketingových akcií vďaka denne aktualizovaným analýzam</a:t>
            </a:r>
          </a:p>
          <a:p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Zlepšenie </a:t>
            </a:r>
            <a:r>
              <a:rPr lang="sk-SK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rozhodovania</a:t>
            </a:r>
            <a:r>
              <a:rPr lang="sk-SK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sk-S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oblasti </a:t>
            </a:r>
            <a:r>
              <a:rPr lang="sk-S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predaja, marketingu a financií</a:t>
            </a:r>
            <a:endParaRPr lang="sk-SK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sk-S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200" b="1" i="0" u="sng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COOP JEDNOTA</a:t>
            </a:r>
            <a:r>
              <a:rPr lang="sk-SK" sz="1200" b="1" i="0" u="sng" baseline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LIPTOVSKÝ MIKULÁŠ</a:t>
            </a:r>
            <a:endParaRPr lang="sk-SK" sz="1200" b="1" i="0" u="sng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200" b="1" i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200" b="0" i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Tím riadenia obchodu a marketingu denne využíva </a:t>
            </a:r>
            <a:r>
              <a:rPr lang="sk-SK" sz="1200" b="0" i="0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QlikView</a:t>
            </a:r>
            <a:r>
              <a:rPr lang="sk-SK" sz="1200" b="0" i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pre analýzu predaja jednotlivých tovarov, porovnávanie denných tržieb, nákupu a zásob každej zo 150 predajní a analýzu ziskovosti marketingových akcií. Ich cieľom je zlepšiť rozhodnutia o tom, aké produkty predávať, či má zmysel ich predávať v akciových cenách a ako optimalizovať </a:t>
            </a:r>
            <a:r>
              <a:rPr lang="sk-SK" sz="1200" b="0" i="0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obrátkovosť</a:t>
            </a:r>
            <a:r>
              <a:rPr lang="sk-SK" sz="1200" b="0" i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zásob. Všetky analýzy pripravujú v priebehu niekoľkých sekúnd nad denne rastúcou množinou 480 miliónov záznamov.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200" b="0" i="0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200" b="0" i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Použiť príbeh: Na podobnom podujatí ako dnes na Slovensku sme mali zástupcu spoločnosti, ktorý prezentoval </a:t>
            </a:r>
            <a:r>
              <a:rPr lang="sk-SK" sz="1200" b="0" i="0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Qlik</a:t>
            </a:r>
            <a:r>
              <a:rPr lang="sk-SK" sz="1200" b="0" i="0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príbeh, dostal v rámci otázok a odpovedí dotaz, či vie pozrieť, koľko predali piva na pobočke v Liptovskej Osade. Pán dokázal na niekoľko klikov, priamo na mieste zodpovedať túto otázku a išiel až nad jej rámec – povedal aj aké značky a porovnal s ostatnými dňami...</a:t>
            </a:r>
          </a:p>
          <a:p>
            <a:endParaRPr lang="sk-SK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CB115F-2C62-4126-BD14-93D02EBF3D4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4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47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35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2338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910B8-4464-4046-9782-195CFAD79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24745"/>
            <a:ext cx="5384800" cy="5001419"/>
          </a:xfrm>
          <a:prstGeom prst="rect">
            <a:avLst/>
          </a:prstGeom>
        </p:spPr>
        <p:txBody>
          <a:bodyPr/>
          <a:lstStyle>
            <a:lvl1pPr marL="358775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2000"/>
            </a:lvl1pPr>
            <a:lvl2pPr marL="72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800"/>
            </a:lvl2pPr>
            <a:lvl3pPr marL="108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600"/>
            </a:lvl3pPr>
            <a:lvl4pPr marL="144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400"/>
            </a:lvl4pPr>
            <a:lvl5pPr marL="180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58775" lvl="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400" b="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720000" lvl="1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1080000" lvl="2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8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440000" lvl="3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6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00000" lvl="4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4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24745"/>
            <a:ext cx="5384800" cy="5001419"/>
          </a:xfrm>
          <a:prstGeom prst="rect">
            <a:avLst/>
          </a:prstGeom>
        </p:spPr>
        <p:txBody>
          <a:bodyPr/>
          <a:lstStyle>
            <a:lvl1pPr marL="358775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2000"/>
            </a:lvl1pPr>
            <a:lvl2pPr marL="72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800"/>
            </a:lvl2pPr>
            <a:lvl3pPr marL="108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600"/>
            </a:lvl3pPr>
            <a:lvl4pPr marL="144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400"/>
            </a:lvl4pPr>
            <a:lvl5pPr marL="180000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58775" lvl="0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400" b="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720000" lvl="1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1080000" lvl="2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8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440000" lvl="3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6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00000" lvl="4" indent="-358775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1400" kern="1200" dirty="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538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350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733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111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430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711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947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73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299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49A9D-9968-4630-98F7-1568E3D65CCD}" type="datetimeFigureOut">
              <a:rPr lang="sk-SK" smtClean="0"/>
              <a:t>8.3.2017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4C381-96FB-4CB1-A15E-09B900A70A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774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 idx="4294967295"/>
          </p:nvPr>
        </p:nvSpPr>
        <p:spPr>
          <a:xfrm>
            <a:off x="675861" y="548680"/>
            <a:ext cx="10893287" cy="573528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cs-CZ" sz="3200" b="1" dirty="0" err="1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Komfortná</a:t>
            </a:r>
            <a:r>
              <a:rPr lang="cs-CZ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cs-CZ" sz="3200" b="1" dirty="0" err="1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práca</a:t>
            </a:r>
            <a:r>
              <a:rPr lang="cs-CZ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so stovkami </a:t>
            </a:r>
            <a:r>
              <a:rPr lang="cs-CZ" sz="3200" b="1" dirty="0" err="1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miliónov</a:t>
            </a:r>
            <a:r>
              <a:rPr lang="cs-CZ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cs-CZ" sz="3200" b="1" dirty="0" err="1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údajov</a:t>
            </a:r>
            <a:r>
              <a:rPr lang="cs-CZ" sz="3200" b="1" dirty="0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na pár </a:t>
            </a:r>
            <a:r>
              <a:rPr lang="cs-CZ" sz="3200" b="1" dirty="0" err="1">
                <a:solidFill>
                  <a:srgbClr val="830055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klikov</a:t>
            </a:r>
            <a:endParaRPr lang="en-GB" sz="3200" b="1" dirty="0">
              <a:solidFill>
                <a:srgbClr val="830055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351340" y="4513660"/>
            <a:ext cx="184731" cy="21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spcBef>
                <a:spcPct val="20000"/>
              </a:spcBef>
              <a:tabLst>
                <a:tab pos="261938" algn="l"/>
                <a:tab pos="623888" algn="l"/>
              </a:tabLst>
            </a:pPr>
            <a:endParaRPr lang="sk-SK" sz="600"/>
          </a:p>
        </p:txBody>
      </p:sp>
      <p:sp>
        <p:nvSpPr>
          <p:cNvPr id="4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675861" y="1268760"/>
            <a:ext cx="10588487" cy="489654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SzPct val="150000"/>
              <a:buNone/>
              <a:defRPr/>
            </a:pPr>
            <a:r>
              <a:rPr lang="sk-SK" sz="18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Darí sa Vám dôkladne analyzovať dáta zo zákazníckych kariet? Viete koľko fliaš piva ste včera predali na konkrétnej pobočke? Líder medzi maloobchodnými potravinovými reťazcami už áno...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6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6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6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538163" indent="-538163">
              <a:lnSpc>
                <a:spcPct val="160000"/>
              </a:lnSpc>
              <a:buSzPct val="150000"/>
              <a:defRPr/>
            </a:pPr>
            <a:endParaRPr lang="sk-SK" sz="14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538163" indent="-538163">
              <a:lnSpc>
                <a:spcPct val="160000"/>
              </a:lnSpc>
              <a:buSzPct val="150000"/>
              <a:defRPr/>
            </a:pPr>
            <a:endParaRPr lang="sk-SK" sz="14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Veľké objemy dát – 400 miliónov denne – so sekundovými odozvami</a:t>
            </a: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Analýzy nad údajmi z </a:t>
            </a:r>
            <a:r>
              <a:rPr lang="sk-SK" sz="1400" b="1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věrnostných</a:t>
            </a: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sk-SK" sz="1400" b="1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karet</a:t>
            </a:r>
            <a:endParaRPr lang="sk-SK" sz="1400" b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 err="1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Maximální</a:t>
            </a: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 úroveň detailu až na úroveň tovarových kódov</a:t>
            </a: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Odpovede na ad-hoc otázky (predaj, produkty, zákazníci, akcie...)</a:t>
            </a: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Lepší finančný reporting a rozhodovania v predaji, marketingu a financiách</a:t>
            </a:r>
          </a:p>
          <a:p>
            <a:pPr marL="538163" indent="-538163">
              <a:lnSpc>
                <a:spcPct val="160000"/>
              </a:lnSpc>
              <a:buSzPct val="150000"/>
              <a:defRPr/>
            </a:pPr>
            <a:r>
              <a:rPr lang="sk-SK" sz="1400" b="1" dirty="0">
                <a:latin typeface="Segoe UI Semibold" pitchFamily="34" charset="0"/>
                <a:ea typeface="Open Sans Light" pitchFamily="34" charset="0"/>
                <a:cs typeface="Open Sans Light" pitchFamily="34" charset="0"/>
              </a:rPr>
              <a:t>Analýzy si pracovníci robia sami, nezaťažujú IT oddelenie prípravou analýz</a:t>
            </a:r>
          </a:p>
          <a:p>
            <a:pPr marL="0" indent="0">
              <a:lnSpc>
                <a:spcPct val="160000"/>
              </a:lnSpc>
              <a:buSzPct val="150000"/>
              <a:buNone/>
              <a:defRPr/>
            </a:pPr>
            <a:endParaRPr lang="sk-SK" sz="1400" b="1" i="1" dirty="0">
              <a:latin typeface="Segoe UI Semibold" pitchFamily="34" charset="0"/>
              <a:ea typeface="Open Sans Light" pitchFamily="34" charset="0"/>
              <a:cs typeface="Open Sans Light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4153" y="2594974"/>
            <a:ext cx="1523429" cy="11277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1705" y="2704206"/>
            <a:ext cx="1613917" cy="92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4680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147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Open Sans Light</vt:lpstr>
      <vt:lpstr>Segoe UI</vt:lpstr>
      <vt:lpstr>Segoe UI Semibold</vt:lpstr>
      <vt:lpstr>Verdana</vt:lpstr>
      <vt:lpstr>Office Theme</vt:lpstr>
      <vt:lpstr>Komfortná práca so stovkami miliónov údajov na pár klikov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Finančné plánovanie bez Excelu a polnočných káv</dc:title>
  <dc:creator>Viktor Skulec</dc:creator>
  <cp:lastModifiedBy>Viktor Skulec</cp:lastModifiedBy>
  <cp:revision>3</cp:revision>
  <dcterms:created xsi:type="dcterms:W3CDTF">2017-03-08T12:54:22Z</dcterms:created>
  <dcterms:modified xsi:type="dcterms:W3CDTF">2017-03-08T12:57:31Z</dcterms:modified>
</cp:coreProperties>
</file>